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52" r:id="rId2"/>
    <p:sldMasterId id="2147483663" r:id="rId3"/>
  </p:sldMasterIdLst>
  <p:notesMasterIdLst>
    <p:notesMasterId r:id="rId43"/>
  </p:notesMasterIdLst>
  <p:handoutMasterIdLst>
    <p:handoutMasterId r:id="rId44"/>
  </p:handoutMasterIdLst>
  <p:sldIdLst>
    <p:sldId id="272" r:id="rId4"/>
    <p:sldId id="273" r:id="rId5"/>
    <p:sldId id="371" r:id="rId6"/>
    <p:sldId id="381" r:id="rId7"/>
    <p:sldId id="384" r:id="rId8"/>
    <p:sldId id="410" r:id="rId9"/>
    <p:sldId id="411" r:id="rId10"/>
    <p:sldId id="412" r:id="rId11"/>
    <p:sldId id="387" r:id="rId12"/>
    <p:sldId id="388" r:id="rId13"/>
    <p:sldId id="389" r:id="rId14"/>
    <p:sldId id="390" r:id="rId15"/>
    <p:sldId id="402" r:id="rId16"/>
    <p:sldId id="385" r:id="rId17"/>
    <p:sldId id="413" r:id="rId18"/>
    <p:sldId id="414" r:id="rId19"/>
    <p:sldId id="373" r:id="rId20"/>
    <p:sldId id="382" r:id="rId21"/>
    <p:sldId id="398" r:id="rId22"/>
    <p:sldId id="391" r:id="rId23"/>
    <p:sldId id="399" r:id="rId24"/>
    <p:sldId id="400" r:id="rId25"/>
    <p:sldId id="401" r:id="rId26"/>
    <p:sldId id="383" r:id="rId27"/>
    <p:sldId id="357" r:id="rId28"/>
    <p:sldId id="403" r:id="rId29"/>
    <p:sldId id="404" r:id="rId30"/>
    <p:sldId id="405" r:id="rId31"/>
    <p:sldId id="406" r:id="rId32"/>
    <p:sldId id="407" r:id="rId33"/>
    <p:sldId id="409" r:id="rId34"/>
    <p:sldId id="408" r:id="rId35"/>
    <p:sldId id="386" r:id="rId36"/>
    <p:sldId id="393" r:id="rId37"/>
    <p:sldId id="394" r:id="rId38"/>
    <p:sldId id="395" r:id="rId39"/>
    <p:sldId id="396" r:id="rId40"/>
    <p:sldId id="397" r:id="rId41"/>
    <p:sldId id="271" r:id="rId42"/>
  </p:sldIdLst>
  <p:sldSz cx="9144000" cy="6858000" type="screen4x3"/>
  <p:notesSz cx="7019925" cy="9305925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alafrej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113A"/>
    <a:srgbClr val="833E90"/>
    <a:srgbClr val="F05D5D"/>
    <a:srgbClr val="FC750E"/>
    <a:srgbClr val="FC8A0E"/>
    <a:srgbClr val="FC9B0E"/>
    <a:srgbClr val="3EC1CD"/>
    <a:srgbClr val="A5CF5F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7" autoAdjust="0"/>
    <p:restoredTop sz="85230" autoAdjust="0"/>
  </p:normalViewPr>
  <p:slideViewPr>
    <p:cSldViewPr snapToGrid="0" snapToObjects="1">
      <p:cViewPr varScale="1">
        <p:scale>
          <a:sx n="70" d="100"/>
          <a:sy n="70" d="100"/>
        </p:scale>
        <p:origin x="1315" y="43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71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 smtClean="0"/>
            </a:lvl1pPr>
          </a:lstStyle>
          <a:p>
            <a:pPr>
              <a:defRPr/>
            </a:pPr>
            <a:fld id="{650B78F0-0BBD-41F0-BA94-25339C15D324}" type="datetimeFigureOut">
              <a:rPr lang="fr-FR"/>
              <a:pPr>
                <a:defRPr/>
              </a:pPr>
              <a:t>22/06/2019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FBA627-7DE9-4FD0-BE8F-41B23E1782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29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73AA4FE-1CD0-459A-A806-77B530329AB5}" type="datetimeFigureOut">
              <a:rPr lang="fr-FR" smtClean="0"/>
              <a:t>22/06/2019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B8F13E5-77F3-4F6D-B658-B64C10B572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25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F13E5-77F3-4F6D-B658-B64C10B572C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923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76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N.B</a:t>
            </a:r>
            <a:r>
              <a:rPr lang="fr-FR" baseline="0" dirty="0" smtClean="0"/>
              <a:t> : Ne pas confondre la boîte de réception de la page Career Center avec celle du profil qui sert comme identifiant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13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33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29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est recommandé par le programme que la gestion sur LinkedIn ne se fasse que </a:t>
            </a:r>
            <a:r>
              <a:rPr lang="fr-FR" smtClean="0"/>
              <a:t>via ordinateur</a:t>
            </a:r>
            <a:r>
              <a:rPr lang="fr-FR" baseline="0" smtClean="0"/>
              <a:t> (</a:t>
            </a:r>
            <a:r>
              <a:rPr lang="fr-FR" smtClean="0"/>
              <a:t>éviter</a:t>
            </a:r>
            <a:r>
              <a:rPr lang="fr-FR" baseline="0" smtClean="0"/>
              <a:t> </a:t>
            </a:r>
            <a:r>
              <a:rPr lang="fr-FR" baseline="0" dirty="0" smtClean="0"/>
              <a:t>le téléphone)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38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Toutefois, LinkedIn ne donne pas aux pages vitrines la possibilité de rédiger</a:t>
            </a:r>
            <a:r>
              <a:rPr lang="fr-FR" baseline="0" dirty="0" smtClean="0"/>
              <a:t> des longs articles. En cas de besoin, s’appuyer sur « la barre de publication » dans la page d’accueil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2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98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86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6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79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79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04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79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85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07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18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28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62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04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0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9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2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19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0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31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90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0EDFB-BE65-40A9-9DAE-1C8810E4637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6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</p:spPr>
        <p:txBody>
          <a:bodyPr>
            <a:normAutofit/>
          </a:bodyPr>
          <a:lstStyle>
            <a:lvl1pPr marL="34290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>
            <a:normAutofit/>
          </a:bodyPr>
          <a:lstStyle>
            <a:lvl1pPr marL="0" indent="0">
              <a:buNone/>
              <a:defRPr lang="fr-FR" sz="180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41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0006D2-3A60-4726-8577-9232921E5A43}" type="datetimeFigureOut">
              <a:rPr lang="en-US" smtClean="0"/>
              <a:pPr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FC3B7D-CBC4-4916-A033-21CC4E5CEFF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9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8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</a:p>
        </p:txBody>
      </p:sp>
      <p:sp>
        <p:nvSpPr>
          <p:cNvPr id="20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/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mtClean="0">
              <a:latin typeface="Calibri" charset="0"/>
            </a:endParaRPr>
          </a:p>
        </p:txBody>
      </p:sp>
      <p:pic>
        <p:nvPicPr>
          <p:cNvPr id="2" name="Image 5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170613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://bit.ly/2jp9Euz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://www.freepik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://file.careercenter.ma:8080/share/page/site/banque-dimage/documentlibrary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bitly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://www.likealyzer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lbouamar@careercenter.ma" TargetMode="External"/><Relationship Id="rId2" Type="http://schemas.openxmlformats.org/officeDocument/2006/relationships/hyperlink" Target="mailto:mbencheqroun@careercenter.ma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Gestion des RESEAUX SOCIAUX - techniques</a:t>
            </a: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271234"/>
            <a:ext cx="7340600" cy="119773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bg1"/>
                </a:solidFill>
              </a:rPr>
              <a:t>gérer au quotidien la « communauté Career Center »</a:t>
            </a:r>
          </a:p>
          <a:p>
            <a:pPr fontAlgn="auto">
              <a:spcAft>
                <a:spcPts val="0"/>
              </a:spcAft>
              <a:defRPr/>
            </a:pPr>
            <a:endParaRPr lang="fr-FR" sz="14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400" dirty="0" smtClean="0">
              <a:solidFill>
                <a:srgbClr val="1DB8D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Lamyaa bouamar, communications </a:t>
            </a:r>
            <a:r>
              <a:rPr lang="fr-FR" sz="1400" dirty="0" err="1" smtClean="0">
                <a:solidFill>
                  <a:srgbClr val="1DB8D1"/>
                </a:solidFill>
              </a:rPr>
              <a:t>officer</a:t>
            </a:r>
            <a:endParaRPr lang="fr-FR" sz="1400" dirty="0" smtClean="0">
              <a:solidFill>
                <a:srgbClr val="1DB8D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Mourad </a:t>
            </a:r>
            <a:r>
              <a:rPr lang="fr-FR" sz="1400" dirty="0" err="1" smtClean="0">
                <a:solidFill>
                  <a:srgbClr val="1DB8D1"/>
                </a:solidFill>
              </a:rPr>
              <a:t>bencheqroun</a:t>
            </a:r>
            <a:endParaRPr lang="fr-FR" sz="1400" dirty="0">
              <a:solidFill>
                <a:srgbClr val="1DB8D1"/>
              </a:solidFill>
            </a:endParaRPr>
          </a:p>
        </p:txBody>
      </p:sp>
      <p:sp>
        <p:nvSpPr>
          <p:cNvPr id="4" name="Titre 15"/>
          <p:cNvSpPr txBox="1">
            <a:spLocks/>
          </p:cNvSpPr>
          <p:nvPr/>
        </p:nvSpPr>
        <p:spPr>
          <a:xfrm>
            <a:off x="457200" y="4468969"/>
            <a:ext cx="5181600" cy="884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1200" dirty="0" smtClean="0">
                <a:solidFill>
                  <a:schemeClr val="bg1"/>
                </a:solidFill>
              </a:rPr>
              <a:t>FORMATION EQUIPES Career Center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C67F5930-2408-4F00-BE99-DEABF65FB762}" type="slidenum">
              <a:rPr lang="fr-FR" sz="1200" smtClean="0">
                <a:latin typeface="Gill Sans" panose="020B0604020202020204"/>
              </a:rPr>
              <a:pPr algn="ctr"/>
              <a:t>1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433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CRÉATION D’ÉVÉNEMENTS SUR FACEBOOK : ETAPE 2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Une fenêtre s’ouvre afin que vous puissiez préciser les détails relatifs à votre événement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909188" y="1471810"/>
            <a:ext cx="5211996" cy="4514102"/>
            <a:chOff x="1657978" y="1330774"/>
            <a:chExt cx="5714415" cy="47961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515" y="1330774"/>
              <a:ext cx="5604655" cy="4796174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1657978" y="2240782"/>
              <a:ext cx="1195754" cy="190919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657978" y="3942574"/>
              <a:ext cx="1195754" cy="190919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6176639" y="4513381"/>
              <a:ext cx="1195754" cy="190919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0338" y="1823337"/>
            <a:ext cx="183884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Ajouter une photo de l’événement (atelier, formation, </a:t>
            </a:r>
            <a:r>
              <a:rPr lang="fr-FR" sz="1600" i="1" dirty="0" err="1" smtClean="0">
                <a:solidFill>
                  <a:srgbClr val="002A6C"/>
                </a:solidFill>
                <a:latin typeface="+mn-lt"/>
              </a:rPr>
              <a:t>etc</a:t>
            </a:r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,)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37" y="3519813"/>
            <a:ext cx="183884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Donner un nom à votre événement, exemple : Atelier LinkedIn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4300" y="3253580"/>
            <a:ext cx="1854387" cy="2554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Préciser la date de début et de fin de votre événement</a:t>
            </a:r>
          </a:p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Toujours garder la localisation de votre Career Center comme lieu pour les événements organisés au sein du Career Center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C3ED14E8-A144-43D2-91C2-ABD1392C1DC1}" type="slidenum">
              <a:rPr lang="fr-FR" sz="1200" smtClean="0">
                <a:latin typeface="Gill Sans" panose="020B0604020202020204"/>
              </a:rPr>
              <a:pPr algn="ctr"/>
              <a:t>10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3608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CRÉATION D’ÉVÉNEMENTS SUR FACEBOOK : ETAPE 2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Une fenêtre s’ouvre afin que vous puissiez préciser les détails relatifs à votre événement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42" y="1669224"/>
            <a:ext cx="1838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2A6C"/>
                </a:solidFill>
                <a:latin typeface="+mn-lt"/>
              </a:rPr>
              <a:t>Apporter plus de détails à votre événement en ajoutant une description claire et précise</a:t>
            </a:r>
            <a:endParaRPr lang="en-US" sz="14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42" y="3090666"/>
            <a:ext cx="1875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2A6C"/>
                </a:solidFill>
                <a:latin typeface="+mn-lt"/>
              </a:rPr>
              <a:t>Toujours préciser que nos événements sont gratuits</a:t>
            </a:r>
            <a:endParaRPr lang="en-US" sz="14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1150" y="2569456"/>
            <a:ext cx="1714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2A6C"/>
                </a:solidFill>
                <a:latin typeface="+mn-lt"/>
              </a:rPr>
              <a:t>Ajouter des mots clés pour un meilleur référencement de votre événement dans les résultats de recherche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884049" y="1590984"/>
            <a:ext cx="5447101" cy="4408520"/>
            <a:chOff x="1611694" y="1078943"/>
            <a:chExt cx="5991811" cy="49754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321" y="1078943"/>
              <a:ext cx="5729820" cy="4975404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1657978" y="1816204"/>
              <a:ext cx="1195754" cy="190919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611694" y="3092831"/>
              <a:ext cx="1195754" cy="190919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0800000">
              <a:off x="6407751" y="2433372"/>
              <a:ext cx="1195754" cy="190919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611694" y="4820795"/>
              <a:ext cx="1195754" cy="190919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241" y="4473105"/>
            <a:ext cx="1833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2A6C"/>
                </a:solidFill>
                <a:latin typeface="+mn-lt"/>
              </a:rPr>
              <a:t>Mentionner la page du/des coorganisateur(s) de l’événement (si existants)</a:t>
            </a:r>
            <a:endParaRPr lang="en-US" sz="14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FF09A9FB-D9D0-461F-BD75-379594D399FB}" type="slidenum">
              <a:rPr lang="fr-FR" sz="1200" smtClean="0">
                <a:latin typeface="Gill Sans" panose="020B0604020202020204"/>
              </a:rPr>
              <a:pPr algn="ctr"/>
              <a:t>11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989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PUBLICATION D’ARTICLES : ETAPE 1</a:t>
            </a:r>
          </a:p>
          <a:p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Une fois sur l’espace dédié à la gestion de votre page Career Center, sur la barre de publication choisir l’option « écrire un article »</a:t>
            </a:r>
            <a:endParaRPr lang="fr-FR" sz="2000" dirty="0">
              <a:solidFill>
                <a:srgbClr val="17375E"/>
              </a:solidFill>
              <a:latin typeface="Gill San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2" y="1471810"/>
            <a:ext cx="6377838" cy="452747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EAF8D6BE-C1EB-49E1-9706-D91634D49400}" type="slidenum">
              <a:rPr lang="fr-FR" sz="1200" smtClean="0">
                <a:latin typeface="Gill Sans" panose="020B0604020202020204"/>
              </a:rPr>
              <a:pPr algn="ctr"/>
              <a:t>12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121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PUBLICATION D’ARTICLES : ETAPE 2</a:t>
            </a:r>
          </a:p>
          <a:p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04224" y="958849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/>
              </a:rPr>
              <a:t>Une fenêtre s’ouvre afin que vous puissiez </a:t>
            </a: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rédiger votre article</a:t>
            </a:r>
            <a:endParaRPr lang="fr-FR" sz="2000" dirty="0">
              <a:solidFill>
                <a:srgbClr val="17375E"/>
              </a:solidFill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33" y="1388141"/>
            <a:ext cx="5452589" cy="457416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957115" y="1603411"/>
            <a:ext cx="1117580" cy="18054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957115" y="2515679"/>
            <a:ext cx="1117580" cy="18054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957115" y="3362990"/>
            <a:ext cx="1117580" cy="18054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224" y="1503224"/>
            <a:ext cx="1981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Insérer une photo (selon le type de votre article)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574" y="2445872"/>
            <a:ext cx="1718631" cy="32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Ajouter un titre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142" y="3293182"/>
            <a:ext cx="1718631" cy="32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Rédiger votre article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7263983" y="5663435"/>
            <a:ext cx="474416" cy="1805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38398" y="5312230"/>
            <a:ext cx="110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Votre article est prêt 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76C5DDE5-AFBA-45F8-8E5A-BFFB10D51C67}" type="slidenum">
              <a:rPr lang="fr-FR" sz="1200" smtClean="0">
                <a:latin typeface="Gill Sans" panose="020B0604020202020204"/>
              </a:rPr>
              <a:pPr algn="ctr"/>
              <a:t>13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7971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AUTRES FONCTIONNALITÉS : FACEBOOK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4224" y="958850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 smtClean="0">
                <a:solidFill>
                  <a:srgbClr val="17375E"/>
                </a:solidFill>
                <a:latin typeface="Gill Sans"/>
              </a:rPr>
              <a:t>La page de votre Career Center sur Facebook vous donne aussi accès à votre propre « boîte de réception », « statistiques », « notifications » et « réglages »</a:t>
            </a:r>
            <a:endParaRPr lang="fr-FR" dirty="0">
              <a:solidFill>
                <a:srgbClr val="17375E"/>
              </a:solidFill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" y="1811583"/>
            <a:ext cx="9075051" cy="31592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369C8DD4-6488-451B-9344-BCDB44BDEDBE}" type="slidenum">
              <a:rPr lang="fr-FR" sz="1200" smtClean="0">
                <a:latin typeface="Gill Sans" panose="020B0604020202020204"/>
              </a:rPr>
              <a:pPr algn="ctr"/>
              <a:t>14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944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2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FACEBOOK SUR TÉLÉPHONE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 smtClean="0">
                <a:solidFill>
                  <a:srgbClr val="17375E"/>
                </a:solidFill>
                <a:latin typeface="Gill Sans"/>
              </a:rPr>
              <a:t>Facebook a mis en place une application pour la gestion des pages « Gestionnaire de pages </a:t>
            </a:r>
            <a:r>
              <a:rPr lang="fr-FR" dirty="0">
                <a:solidFill>
                  <a:srgbClr val="17375E"/>
                </a:solidFill>
                <a:latin typeface="Gill Sans"/>
              </a:rPr>
              <a:t>F</a:t>
            </a:r>
            <a:r>
              <a:rPr lang="fr-FR" dirty="0" smtClean="0">
                <a:solidFill>
                  <a:srgbClr val="17375E"/>
                </a:solidFill>
                <a:latin typeface="Gill Sans"/>
              </a:rPr>
              <a:t>acebook », disponible gratuitement sur </a:t>
            </a:r>
            <a:r>
              <a:rPr lang="fr-FR" dirty="0" err="1" smtClean="0">
                <a:solidFill>
                  <a:srgbClr val="17375E"/>
                </a:solidFill>
                <a:latin typeface="Gill Sans"/>
              </a:rPr>
              <a:t>AppStore</a:t>
            </a:r>
            <a:r>
              <a:rPr lang="fr-FR" dirty="0" smtClean="0">
                <a:solidFill>
                  <a:srgbClr val="17375E"/>
                </a:solidFill>
                <a:latin typeface="Gill Sans"/>
              </a:rPr>
              <a:t> et </a:t>
            </a:r>
            <a:r>
              <a:rPr lang="fr-FR" dirty="0" err="1" smtClean="0">
                <a:solidFill>
                  <a:srgbClr val="17375E"/>
                </a:solidFill>
                <a:latin typeface="Gill Sans"/>
              </a:rPr>
              <a:t>PlayStore</a:t>
            </a:r>
            <a:endParaRPr lang="fr-FR" dirty="0">
              <a:solidFill>
                <a:srgbClr val="17375E"/>
              </a:solidFill>
              <a:latin typeface="Gill Sans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156259" y="1687287"/>
            <a:ext cx="5441970" cy="4242386"/>
            <a:chOff x="1895644" y="1385216"/>
            <a:chExt cx="5963200" cy="47376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644" y="1400224"/>
              <a:ext cx="2652199" cy="470765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735" y="1385216"/>
              <a:ext cx="2669109" cy="473766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156259" y="2273453"/>
            <a:ext cx="1305335" cy="63885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00362" y="4461437"/>
            <a:ext cx="697867" cy="63885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0FCAFC8B-D2BA-46E4-BD6E-5E886C0E7C70}" type="slidenum">
              <a:rPr lang="fr-FR" sz="1200" smtClean="0">
                <a:latin typeface="Gill Sans" panose="020B0604020202020204"/>
              </a:rPr>
              <a:pPr algn="ctr"/>
              <a:t>15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644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FACEBOOK SUR TÉLÉPHONE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L’application propose toutes les fonctionnalités nécessaires à la gestion d’une page et plus !</a:t>
            </a:r>
            <a:endParaRPr lang="fr-FR" sz="2000" dirty="0">
              <a:solidFill>
                <a:srgbClr val="17375E"/>
              </a:solidFill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24" y="1655784"/>
            <a:ext cx="2195881" cy="3897689"/>
          </a:xfrm>
          <a:prstGeom prst="rect">
            <a:avLst/>
          </a:prstGeom>
        </p:spPr>
      </p:pic>
      <p:cxnSp>
        <p:nvCxnSpPr>
          <p:cNvPr id="19" name="Elbow Connector 18"/>
          <p:cNvCxnSpPr/>
          <p:nvPr/>
        </p:nvCxnSpPr>
        <p:spPr>
          <a:xfrm rot="5400000">
            <a:off x="4640251" y="2341205"/>
            <a:ext cx="1561231" cy="1162619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503912" y="3782757"/>
            <a:ext cx="946704" cy="83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29886" y="3786909"/>
            <a:ext cx="797225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6200000" flipH="1">
            <a:off x="2975214" y="2378575"/>
            <a:ext cx="1411753" cy="1237359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42678" y="5260517"/>
            <a:ext cx="1353622" cy="2929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977387" y="1838758"/>
            <a:ext cx="2147953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Diffusion de vidéo en direct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2118" y="1838758"/>
            <a:ext cx="1960266" cy="89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Partage de photo/vidéo directement de la photothèque de votre téléphone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60405" y="3647011"/>
            <a:ext cx="1929280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Partage de statut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50616" y="3647011"/>
            <a:ext cx="1929280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Création d’événement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19313" y="5554190"/>
            <a:ext cx="250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Statistique/Messages/Notifications</a:t>
            </a:r>
            <a:endParaRPr lang="en-US" sz="1600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A6A90998-3C82-4A58-A97C-5641C80BD2F9}" type="slidenum">
              <a:rPr lang="fr-FR" sz="1200" smtClean="0">
                <a:latin typeface="Gill Sans" panose="020B0604020202020204"/>
              </a:rPr>
              <a:pPr algn="ctr"/>
              <a:t>16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4656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ETAPES POUR POSTER DIFFÉRENTS CONTENUS : LINKEDIN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4224" y="958849"/>
            <a:ext cx="8534400" cy="133369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 smtClean="0">
                <a:solidFill>
                  <a:srgbClr val="17375E"/>
                </a:solidFill>
                <a:latin typeface="Gill Sans"/>
              </a:rPr>
              <a:t>1</a:t>
            </a:r>
            <a:r>
              <a:rPr lang="fr-FR" baseline="30000" dirty="0" smtClean="0">
                <a:solidFill>
                  <a:srgbClr val="17375E"/>
                </a:solidFill>
                <a:latin typeface="Gill Sans"/>
              </a:rPr>
              <a:t>ère</a:t>
            </a:r>
            <a:r>
              <a:rPr lang="fr-FR" dirty="0" smtClean="0">
                <a:solidFill>
                  <a:srgbClr val="17375E"/>
                </a:solidFill>
                <a:latin typeface="Gill Sans"/>
              </a:rPr>
              <a:t> étape : se connecter via l’identifiant et mot de passe : une fois sur la </a:t>
            </a:r>
            <a:r>
              <a:rPr lang="fr-FR" dirty="0">
                <a:solidFill>
                  <a:srgbClr val="17375E"/>
                </a:solidFill>
                <a:latin typeface="Gill Sans"/>
              </a:rPr>
              <a:t>page d’accueil, se diriger </a:t>
            </a:r>
            <a:r>
              <a:rPr lang="fr-FR" dirty="0" smtClean="0">
                <a:solidFill>
                  <a:srgbClr val="17375E"/>
                </a:solidFill>
                <a:latin typeface="Gill Sans"/>
              </a:rPr>
              <a:t>automatiquement à </a:t>
            </a:r>
            <a:r>
              <a:rPr lang="fr-FR" dirty="0">
                <a:solidFill>
                  <a:srgbClr val="17375E"/>
                </a:solidFill>
                <a:latin typeface="Gill Sans"/>
              </a:rPr>
              <a:t>l’onglet « vous » </a:t>
            </a:r>
            <a:r>
              <a:rPr lang="fr-FR" dirty="0" smtClean="0">
                <a:solidFill>
                  <a:srgbClr val="17375E"/>
                </a:solidFill>
                <a:latin typeface="Gill Sans"/>
              </a:rPr>
              <a:t>et </a:t>
            </a:r>
            <a:r>
              <a:rPr lang="fr-FR" dirty="0">
                <a:solidFill>
                  <a:srgbClr val="17375E"/>
                </a:solidFill>
                <a:latin typeface="Gill Sans"/>
              </a:rPr>
              <a:t>cliquer sur la page vitrine </a:t>
            </a:r>
            <a:r>
              <a:rPr lang="fr-FR" dirty="0" smtClean="0">
                <a:solidFill>
                  <a:srgbClr val="17375E"/>
                </a:solidFill>
                <a:latin typeface="Gill Sans"/>
              </a:rPr>
              <a:t>de votre Career Center </a:t>
            </a: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dirty="0">
              <a:solidFill>
                <a:srgbClr val="17375E"/>
              </a:solidFill>
              <a:latin typeface="Gill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2404" y="2124385"/>
            <a:ext cx="2778008" cy="185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dirty="0" smtClean="0">
                <a:solidFill>
                  <a:srgbClr val="C00000"/>
                </a:solidFill>
                <a:latin typeface="+mn-lt"/>
              </a:rPr>
              <a:t>Ne jamais partager du contenu en utilisant la barre de publication en rouge ! Sauf pour les longs articles (offres de stage/d’emploi, rapport, infos, etc…)</a:t>
            </a:r>
            <a:endParaRPr lang="fr-FR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04224" y="1881214"/>
            <a:ext cx="5879801" cy="4073080"/>
            <a:chOff x="304224" y="2044500"/>
            <a:chExt cx="5879801" cy="4073080"/>
          </a:xfrm>
        </p:grpSpPr>
        <p:pic>
          <p:nvPicPr>
            <p:cNvPr id="1026" name="Picture 2" descr="image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24" y="2044500"/>
              <a:ext cx="5879801" cy="407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Frame 2"/>
            <p:cNvSpPr/>
            <p:nvPr/>
          </p:nvSpPr>
          <p:spPr>
            <a:xfrm>
              <a:off x="1632029" y="2488557"/>
              <a:ext cx="2556000" cy="720000"/>
            </a:xfrm>
            <a:prstGeom prst="fram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88029" y="4294208"/>
              <a:ext cx="1961820" cy="1823372"/>
            </a:xfrm>
            <a:prstGeom prst="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B700F4B6-71E2-47E5-816B-4DEC83F4F6A1}" type="slidenum">
              <a:rPr lang="fr-FR" sz="1200" smtClean="0">
                <a:latin typeface="Gill Sans" panose="020B0604020202020204"/>
              </a:rPr>
              <a:pPr algn="ctr"/>
              <a:t>17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598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ETAPES POUR POSTER DIFFÉRENTS CONTENUS : LINKEDIN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4224" y="958850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Puis, l’espace dédié à votre page vitrine s’ouvre afin de partager tout type de contenu via « la barre de publication »</a:t>
            </a:r>
            <a:endParaRPr lang="fr-FR" sz="2000" dirty="0">
              <a:solidFill>
                <a:srgbClr val="17375E"/>
              </a:solidFill>
              <a:latin typeface="Gill San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98314" y="1471810"/>
            <a:ext cx="7947373" cy="4622695"/>
            <a:chOff x="891251" y="1349984"/>
            <a:chExt cx="8252750" cy="47445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251" y="1370209"/>
              <a:ext cx="6275842" cy="4724297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10800000">
              <a:off x="7064754" y="1530360"/>
              <a:ext cx="507601" cy="19092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12067" y="1349984"/>
              <a:ext cx="1631934" cy="3379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dirty="0" smtClean="0">
                  <a:solidFill>
                    <a:srgbClr val="002A6C"/>
                  </a:solidFill>
                  <a:latin typeface="+mn-lt"/>
                </a:rPr>
                <a:t>LinkedIn permet uniquement le partage de photos (pas de vidéo) </a:t>
              </a:r>
            </a:p>
            <a:p>
              <a:endParaRPr lang="fr-FR" sz="1600" i="1" dirty="0">
                <a:solidFill>
                  <a:srgbClr val="002A6C"/>
                </a:solidFill>
                <a:latin typeface="+mn-lt"/>
              </a:endParaRPr>
            </a:p>
            <a:p>
              <a:r>
                <a:rPr lang="fr-FR" sz="1600" i="1" dirty="0" smtClean="0">
                  <a:solidFill>
                    <a:srgbClr val="002A6C"/>
                  </a:solidFill>
                  <a:latin typeface="+mn-lt"/>
                </a:rPr>
                <a:t>Pour les longs texte, </a:t>
              </a:r>
              <a:r>
                <a:rPr lang="fr-FR" sz="1600" i="1" dirty="0">
                  <a:solidFill>
                    <a:srgbClr val="002A6C"/>
                  </a:solidFill>
                  <a:latin typeface="+mn-lt"/>
                </a:rPr>
                <a:t>optez pour l’outil de rédaction d’article disponible sur la page d’accueil.</a:t>
              </a:r>
            </a:p>
            <a:p>
              <a:r>
                <a:rPr lang="fr-FR" sz="1600" i="1" dirty="0" smtClean="0">
                  <a:solidFill>
                    <a:srgbClr val="002A6C"/>
                  </a:solidFill>
                  <a:latin typeface="+mn-lt"/>
                </a:rPr>
                <a:t> </a:t>
              </a:r>
              <a:endParaRPr lang="en-US" sz="1600" i="1" dirty="0">
                <a:solidFill>
                  <a:srgbClr val="002A6C"/>
                </a:solidFill>
                <a:latin typeface="+mn-lt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5B2BAAA0-E7D5-48DA-94BE-315CD62D7870}" type="slidenum">
              <a:rPr lang="fr-FR" sz="1200" smtClean="0">
                <a:latin typeface="Gill Sans" panose="020B0604020202020204"/>
              </a:rPr>
              <a:pPr algn="ctr"/>
              <a:t>18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636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PUBLICATION DE LONGS ARTICLES : ÉTAPE 1</a:t>
            </a:r>
          </a:p>
          <a:p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04224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La publication d’articles sur votre page vitrine est le seul cas où vous pouvez vous servir de la barre de publication sur la page d’accueil, en choisissant l’option « rédiger un article » </a:t>
            </a:r>
            <a:endParaRPr lang="fr-FR" sz="2000" dirty="0">
              <a:solidFill>
                <a:srgbClr val="17375E"/>
              </a:solidFill>
              <a:latin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2674682"/>
            <a:ext cx="8679932" cy="239288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9F9360BF-42B1-4A96-9611-40E7094968A0}" type="slidenum">
              <a:rPr lang="fr-FR" sz="1200" smtClean="0">
                <a:latin typeface="Gill Sans" panose="020B0604020202020204"/>
              </a:rPr>
              <a:pPr algn="ctr"/>
              <a:t>19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605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lvl="0" indent="-514350" fontAlgn="auto">
              <a:spcAft>
                <a:spcPts val="0"/>
              </a:spcAft>
              <a:buAutoNum type="romanUcPeriod"/>
              <a:defRPr/>
            </a:pPr>
            <a:r>
              <a:rPr lang="fr-FR" dirty="0" smtClean="0"/>
              <a:t>gestion des </a:t>
            </a:r>
            <a:r>
              <a:rPr lang="fr-FR" dirty="0"/>
              <a:t>RESEAUX SOCIAUX </a:t>
            </a:r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441700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Etapes pour poster différents contenus </a:t>
            </a:r>
            <a:endParaRPr lang="fr-FR" sz="1400" dirty="0">
              <a:solidFill>
                <a:srgbClr val="1DB8D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5143BD4E-1864-4BC6-9A76-8E335EC537C1}" type="slidenum">
              <a:rPr lang="fr-FR" sz="1200" smtClean="0">
                <a:latin typeface="Gill Sans" panose="020B0604020202020204"/>
              </a:rPr>
              <a:pPr algn="ctr"/>
              <a:t>2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868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65" y="2175392"/>
            <a:ext cx="7377589" cy="31378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4224" y="958850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/>
              </a:rPr>
              <a:t>Une fenêtre s’ouvre afin que vous puissiez </a:t>
            </a: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rédiger votre article</a:t>
            </a:r>
            <a:endParaRPr lang="fr-FR" sz="2000" dirty="0">
              <a:solidFill>
                <a:srgbClr val="17375E"/>
              </a:solidFill>
              <a:latin typeface="Gill San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537399" y="3096856"/>
            <a:ext cx="971344" cy="16145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537398" y="4097784"/>
            <a:ext cx="971344" cy="16657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537398" y="4539722"/>
            <a:ext cx="971344" cy="16864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787261"/>
            <a:ext cx="1838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Insérer une photo (selon le type de votre article)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0145" y="3987779"/>
            <a:ext cx="1838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Ajouter un titre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8931" y="4451497"/>
            <a:ext cx="1838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Rédiger votre article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8171725" y="1817890"/>
            <a:ext cx="507601" cy="19092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53280" y="1305521"/>
            <a:ext cx="128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Votre article est prêt 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17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PUBLICATION DE LONGS ARTICLES : ÉTAPE 2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57204434-A776-4234-ACEE-C95748163DD3}" type="slidenum">
              <a:rPr lang="fr-FR" sz="1200" smtClean="0">
                <a:latin typeface="Gill Sans" panose="020B0604020202020204"/>
              </a:rPr>
              <a:pPr algn="ctr"/>
              <a:t>20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10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224" y="958850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Finalement, l’outil </a:t>
            </a:r>
            <a:r>
              <a:rPr lang="fr-FR" sz="2000" dirty="0">
                <a:solidFill>
                  <a:srgbClr val="17375E"/>
                </a:solidFill>
                <a:latin typeface="Gill Sans"/>
              </a:rPr>
              <a:t>de rédaction d’article te </a:t>
            </a: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donne </a:t>
            </a:r>
            <a:r>
              <a:rPr lang="fr-FR" sz="2000" dirty="0">
                <a:solidFill>
                  <a:srgbClr val="17375E"/>
                </a:solidFill>
                <a:latin typeface="Gill Sans"/>
              </a:rPr>
              <a:t>la possibilité d’ajouter une légende </a:t>
            </a: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avant publication</a:t>
            </a:r>
            <a:endParaRPr lang="fr-FR" sz="2000" dirty="0">
              <a:solidFill>
                <a:srgbClr val="17375E"/>
              </a:solidFill>
              <a:latin typeface="Gill Sans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7" y="1834196"/>
            <a:ext cx="8325260" cy="3411044"/>
          </a:xfrm>
          <a:prstGeom prst="rect">
            <a:avLst/>
          </a:prstGeom>
        </p:spPr>
      </p:pic>
      <p:sp>
        <p:nvSpPr>
          <p:cNvPr id="1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PUBLICATION DE LONGS ARTICLES : ÉTAPE 3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0BC69CC1-06D7-495E-8E2C-C36C91F28B1F}" type="slidenum">
              <a:rPr lang="fr-FR" sz="1200" smtClean="0">
                <a:latin typeface="Gill Sans" panose="020B0604020202020204"/>
              </a:rPr>
              <a:pPr algn="ctr"/>
              <a:t>21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713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224" y="958849"/>
            <a:ext cx="8534400" cy="76944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 smtClean="0">
                <a:solidFill>
                  <a:srgbClr val="17375E"/>
                </a:solidFill>
                <a:latin typeface="Gill Sans"/>
              </a:rPr>
              <a:t>Une </a:t>
            </a:r>
            <a:r>
              <a:rPr lang="fr-FR" dirty="0">
                <a:solidFill>
                  <a:srgbClr val="17375E"/>
                </a:solidFill>
                <a:latin typeface="Gill Sans"/>
              </a:rPr>
              <a:t>fois finalisé, récupérer le lien de l’article en haut pour le partager sur la page vitrine </a:t>
            </a:r>
            <a:r>
              <a:rPr lang="fr-FR" dirty="0" smtClean="0">
                <a:solidFill>
                  <a:srgbClr val="17375E"/>
                </a:solidFill>
                <a:latin typeface="Gill Sans"/>
              </a:rPr>
              <a:t>de votre </a:t>
            </a:r>
            <a:r>
              <a:rPr lang="fr-FR" dirty="0">
                <a:solidFill>
                  <a:srgbClr val="17375E"/>
                </a:solidFill>
                <a:latin typeface="Gill Sans"/>
              </a:rPr>
              <a:t>Career Center. L’outil donne la possibilité aussi de partager l’article sur Facebook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0" y="1846855"/>
            <a:ext cx="8509257" cy="3622798"/>
          </a:xfrm>
          <a:prstGeom prst="rect">
            <a:avLst/>
          </a:prstGeom>
        </p:spPr>
      </p:pic>
      <p:sp>
        <p:nvSpPr>
          <p:cNvPr id="7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PUBLICATION DE LONGS ARTICLES : ÉTAPE 4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4D9C7888-CE88-4F4A-A69C-9D5AB6DF70D2}" type="slidenum">
              <a:rPr lang="fr-FR" sz="1200" smtClean="0">
                <a:latin typeface="Gill Sans" panose="020B0604020202020204"/>
              </a:rPr>
              <a:pPr algn="ctr"/>
              <a:t>22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96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224" y="958850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solidFill>
                  <a:srgbClr val="17375E"/>
                </a:solidFill>
                <a:latin typeface="Gill Sans"/>
              </a:rPr>
              <a:t>A</a:t>
            </a:r>
            <a:r>
              <a:rPr lang="fr-FR" dirty="0" smtClean="0">
                <a:solidFill>
                  <a:srgbClr val="17375E"/>
                </a:solidFill>
                <a:latin typeface="Gill Sans"/>
              </a:rPr>
              <a:t>près </a:t>
            </a:r>
            <a:r>
              <a:rPr lang="fr-FR" dirty="0">
                <a:solidFill>
                  <a:srgbClr val="17375E"/>
                </a:solidFill>
                <a:latin typeface="Gill Sans"/>
              </a:rPr>
              <a:t>avoir récupéré le lien</a:t>
            </a:r>
            <a:r>
              <a:rPr lang="fr-FR" dirty="0" smtClean="0">
                <a:solidFill>
                  <a:srgbClr val="17375E"/>
                </a:solidFill>
                <a:latin typeface="Gill Sans"/>
              </a:rPr>
              <a:t>, copiez-le sur la page vitrine de votre Career Center, </a:t>
            </a:r>
            <a:r>
              <a:rPr lang="fr-FR" dirty="0">
                <a:solidFill>
                  <a:srgbClr val="17375E"/>
                </a:solidFill>
                <a:latin typeface="Gill Sans"/>
              </a:rPr>
              <a:t>ajouter une légende à l’article joint </a:t>
            </a:r>
            <a:r>
              <a:rPr lang="fr-FR" dirty="0" smtClean="0">
                <a:solidFill>
                  <a:srgbClr val="17375E"/>
                </a:solidFill>
                <a:latin typeface="Gill Sans"/>
              </a:rPr>
              <a:t>sur la page avant </a:t>
            </a:r>
            <a:r>
              <a:rPr lang="fr-FR" dirty="0">
                <a:solidFill>
                  <a:srgbClr val="17375E"/>
                </a:solidFill>
                <a:latin typeface="Gill Sans"/>
              </a:rPr>
              <a:t>de publier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93" y="1470660"/>
            <a:ext cx="6294033" cy="4638738"/>
          </a:xfrm>
          <a:prstGeom prst="rect">
            <a:avLst/>
          </a:prstGeom>
        </p:spPr>
      </p:pic>
      <p:sp>
        <p:nvSpPr>
          <p:cNvPr id="8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PUBLICATION DE LONGS ARTICLES : ÉTAPE 5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17921F1B-37CC-441A-BEC6-AA825E6EB6E7}" type="slidenum">
              <a:rPr lang="fr-FR" sz="1200" smtClean="0">
                <a:latin typeface="Gill Sans" panose="020B0604020202020204"/>
              </a:rPr>
              <a:pPr algn="ctr"/>
              <a:t>23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281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AUTRES FONCTIONNALITÉS : LINKEDIN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 smtClean="0">
                <a:solidFill>
                  <a:srgbClr val="17375E"/>
                </a:solidFill>
                <a:latin typeface="Gill Sans"/>
              </a:rPr>
              <a:t>Le profil de votre Career Center vous donne aussi accès aux « nouvelles », « réglages », « statistiques » et « notifications » de votre propre page vitrine  </a:t>
            </a:r>
            <a:endParaRPr lang="fr-FR" dirty="0">
              <a:solidFill>
                <a:srgbClr val="17375E"/>
              </a:solidFill>
              <a:latin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9" y="1628823"/>
            <a:ext cx="8877782" cy="432184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B831A2C0-4753-4542-9063-3FDDDA52C1C5}" type="slidenum">
              <a:rPr lang="fr-FR" sz="1200" smtClean="0">
                <a:latin typeface="Gill Sans" panose="020B0604020202020204"/>
              </a:rPr>
              <a:pPr algn="ctr"/>
              <a:t>24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0564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 smtClean="0"/>
              <a:t>II</a:t>
            </a:r>
            <a:r>
              <a:rPr lang="fr-FR" dirty="0"/>
              <a:t>.    </a:t>
            </a:r>
            <a:r>
              <a:rPr lang="fr-FR" dirty="0" smtClean="0"/>
              <a:t>Gestion des réseaux sociaux</a:t>
            </a:r>
            <a:endParaRPr lang="fr-FR" dirty="0"/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587700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Mesurer la performance des pages career center</a:t>
            </a:r>
            <a:endParaRPr lang="fr-FR" sz="1400" dirty="0">
              <a:solidFill>
                <a:srgbClr val="1DB8D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26AAD003-AFAD-454C-A352-36EB3543A234}" type="slidenum">
              <a:rPr lang="fr-FR" sz="1200" smtClean="0">
                <a:latin typeface="Gill Sans" panose="020B0604020202020204"/>
              </a:rPr>
              <a:pPr algn="ctr"/>
              <a:t>25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248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MESURER LA PERFORMANCE DE NOS PAGES : FACEBOOK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 smtClean="0">
                <a:solidFill>
                  <a:srgbClr val="17375E"/>
                </a:solidFill>
                <a:latin typeface="Gill Sans"/>
              </a:rPr>
              <a:t>L’onglet « statistiques » vous donne plusieurs données relatives à la performance de votre page</a:t>
            </a:r>
            <a:endParaRPr lang="fr-FR" dirty="0">
              <a:solidFill>
                <a:srgbClr val="17375E"/>
              </a:solidFill>
              <a:latin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52" y="1373442"/>
            <a:ext cx="5608332" cy="472254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E9B66591-1E67-4199-9F6D-6723DB7D415D}" type="slidenum">
              <a:rPr lang="fr-FR" sz="1200" smtClean="0">
                <a:latin typeface="Gill Sans" panose="020B0604020202020204"/>
              </a:rPr>
              <a:pPr algn="ctr"/>
              <a:t>26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9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MESURER LA CROISSANCE : FACEBOOK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224" y="958850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Evolution des abonnés (mentions j’aime) sur votre page</a:t>
            </a:r>
            <a:endParaRPr lang="fr-FR" sz="2000" dirty="0">
              <a:solidFill>
                <a:srgbClr val="17375E"/>
              </a:solidFill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" y="1531250"/>
            <a:ext cx="7967756" cy="399095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7815027" y="2766307"/>
            <a:ext cx="507601" cy="19092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18588" y="2938544"/>
            <a:ext cx="1125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Définir la durée pour observer l’évolution des abonnés 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72A1175F-A334-4207-B4D3-BB98B5BD4112}" type="slidenum">
              <a:rPr lang="fr-FR" sz="1200" smtClean="0">
                <a:latin typeface="Gill Sans" panose="020B0604020202020204"/>
              </a:rPr>
              <a:pPr algn="ctr"/>
              <a:t>27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111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6" y="1511154"/>
            <a:ext cx="7364531" cy="4557130"/>
          </a:xfrm>
          <a:prstGeom prst="rect">
            <a:avLst/>
          </a:prstGeom>
        </p:spPr>
      </p:pic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MESURER LA PORTÉE : FACEBOOK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224" y="958850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Nombre de personnes auxquels nos publications ont été diffusées</a:t>
            </a:r>
            <a:endParaRPr lang="fr-FR" sz="2000" dirty="0">
              <a:solidFill>
                <a:srgbClr val="17375E"/>
              </a:solidFill>
              <a:latin typeface="Gill Sans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7386941" y="2630655"/>
            <a:ext cx="507601" cy="19092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14638" y="2242765"/>
            <a:ext cx="1249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Définir la durée pour observer l’évolution de la portée 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824DCDFF-91BD-4200-A37F-F6EBCE2D07F2}" type="slidenum">
              <a:rPr lang="fr-FR" sz="1200" smtClean="0">
                <a:latin typeface="Gill Sans" panose="020B0604020202020204"/>
              </a:rPr>
              <a:pPr algn="ctr"/>
              <a:t>28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6580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MESURER L’INTERACTION : FACEBOOK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Interaction des abonnés avec nos publications par un commentaire, réaction ou partage</a:t>
            </a:r>
            <a:endParaRPr lang="fr-FR" sz="2000" dirty="0">
              <a:solidFill>
                <a:srgbClr val="17375E"/>
              </a:solidFill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25" y="1515354"/>
            <a:ext cx="6424246" cy="448840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5E05962D-6BA9-4773-B75F-DB24CBEBCE4F}" type="slidenum">
              <a:rPr lang="fr-FR" sz="1200" smtClean="0">
                <a:latin typeface="Gill Sans" panose="020B0604020202020204"/>
              </a:rPr>
              <a:pPr algn="ctr"/>
              <a:t>29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34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CARACTÉRISTIQUES DE CHAQUE PLATEFORME : FACEBOOK &amp; LINKEDIN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0284" y="1663413"/>
            <a:ext cx="8458295" cy="1684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Chaque Career Center dispose de sa propre page Facebook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Chaque page Career Center a son propre identifiant et mot </a:t>
            </a:r>
            <a:r>
              <a:rPr lang="fr-FR" sz="1600" smtClean="0">
                <a:solidFill>
                  <a:srgbClr val="002A6C"/>
                </a:solidFill>
                <a:latin typeface="+mn-lt"/>
              </a:rPr>
              <a:t>de passe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FR" sz="1600" smtClean="0">
              <a:solidFill>
                <a:srgbClr val="002A6C"/>
              </a:solidFill>
              <a:latin typeface="+mn-lt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pic>
        <p:nvPicPr>
          <p:cNvPr id="11" name="Shape 18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6" y="1168893"/>
            <a:ext cx="2028526" cy="186936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Shape 18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6" y="3756273"/>
            <a:ext cx="2028526" cy="18052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" name="Rectangle 12"/>
          <p:cNvSpPr/>
          <p:nvPr/>
        </p:nvSpPr>
        <p:spPr>
          <a:xfrm>
            <a:off x="2822209" y="3968701"/>
            <a:ext cx="6217619" cy="2391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Chaque Career Center dispose de sa propre page vitrine LinkedIn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Les pages vitrines sont toutes liées à une page mère « Career Center Maroc »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1600" dirty="0" smtClean="0">
                <a:solidFill>
                  <a:srgbClr val="002A6C"/>
                </a:solidFill>
                <a:latin typeface="+mn-lt"/>
              </a:rPr>
              <a:t>Un seul identifiant et mot de passe permet l’accès à toutes </a:t>
            </a:r>
            <a:r>
              <a:rPr lang="fr-FR" sz="1600" smtClean="0">
                <a:solidFill>
                  <a:srgbClr val="002A6C"/>
                </a:solidFill>
                <a:latin typeface="+mn-lt"/>
              </a:rPr>
              <a:t>les pages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FR" sz="1600" smtClean="0">
              <a:solidFill>
                <a:srgbClr val="002A6C"/>
              </a:solidFill>
              <a:latin typeface="+mn-lt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endParaRPr lang="fr-FR" sz="1600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625D2D1E-3AD7-4E3F-9E60-4434DDE9A664}" type="slidenum">
              <a:rPr lang="fr-FR" sz="1200" smtClean="0">
                <a:latin typeface="Gill Sans" panose="020B0604020202020204"/>
              </a:rPr>
              <a:pPr algn="ctr"/>
              <a:t>3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113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MESURER LA PERFORMANCE DE NOS PAGES : LINKEDIN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/>
              </a:rPr>
              <a:t>L’onglet « statistiques » vous donne plusieurs données relatives à la performance de votre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62081"/>
            <a:ext cx="7620000" cy="291084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5D8F922C-A810-453A-BF0B-BA36F2ADA503}" type="slidenum">
              <a:rPr lang="fr-FR" sz="1200" smtClean="0">
                <a:latin typeface="Gill Sans" panose="020B0604020202020204"/>
              </a:rPr>
              <a:pPr algn="ctr"/>
              <a:t>30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865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MESURER LA CROISSANCE : LINKEDIN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224" y="958850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>
                <a:solidFill>
                  <a:srgbClr val="17375E"/>
                </a:solidFill>
                <a:latin typeface="Gill Sans"/>
              </a:rPr>
              <a:t>Evolution des </a:t>
            </a: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abonnés </a:t>
            </a:r>
            <a:r>
              <a:rPr lang="fr-FR" sz="2000" dirty="0">
                <a:solidFill>
                  <a:srgbClr val="17375E"/>
                </a:solidFill>
                <a:latin typeface="Gill Sans"/>
              </a:rPr>
              <a:t>sur votre page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61" y="1400224"/>
            <a:ext cx="7297215" cy="466111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D00865D0-D168-4B9F-93B5-2F91246785B7}" type="slidenum">
              <a:rPr lang="fr-FR" sz="1200" smtClean="0">
                <a:latin typeface="Gill Sans" panose="020B0604020202020204"/>
              </a:rPr>
              <a:pPr algn="ctr"/>
              <a:t>31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681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MESURER LA PORTÉE ET L’INTERACTION : LINKEDIN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224" y="958850"/>
            <a:ext cx="8534400" cy="107721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solidFill>
                  <a:srgbClr val="17375E"/>
                </a:solidFill>
                <a:latin typeface="Gill Sans"/>
              </a:rPr>
              <a:t>Nombre de personnes auxquels nos publications ont été </a:t>
            </a:r>
            <a:r>
              <a:rPr lang="fr-FR" dirty="0" smtClean="0">
                <a:solidFill>
                  <a:srgbClr val="17375E"/>
                </a:solidFill>
                <a:latin typeface="Gill Sans"/>
              </a:rPr>
              <a:t>diffusées</a:t>
            </a: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solidFill>
                  <a:srgbClr val="17375E"/>
                </a:solidFill>
                <a:latin typeface="Gill Sans"/>
              </a:rPr>
              <a:t>Interaction des abonnés avec nos publications par un commentaire, réaction ou </a:t>
            </a:r>
            <a:r>
              <a:rPr lang="fr-FR" dirty="0" smtClean="0">
                <a:solidFill>
                  <a:srgbClr val="17375E"/>
                </a:solidFill>
                <a:latin typeface="Gill Sans"/>
              </a:rPr>
              <a:t>partage</a:t>
            </a:r>
            <a:endParaRPr lang="fr-FR" dirty="0">
              <a:solidFill>
                <a:srgbClr val="17375E"/>
              </a:solidFill>
              <a:latin typeface="Gill San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04800" y="2193201"/>
            <a:ext cx="7410002" cy="3390277"/>
            <a:chOff x="58839" y="1823980"/>
            <a:chExt cx="8483277" cy="37625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9" y="1823980"/>
              <a:ext cx="8483277" cy="3762575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10800000">
              <a:off x="7815027" y="2233746"/>
              <a:ext cx="507601" cy="19092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63401" y="2478067"/>
            <a:ext cx="125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Définir la durée pour observer l’évolution des abonnés et de la portée </a:t>
            </a:r>
            <a:endParaRPr lang="en-US" sz="1600" i="1" dirty="0">
              <a:solidFill>
                <a:srgbClr val="002A6C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77F56F9C-0F40-4B4D-A8B3-486D05056076}" type="slidenum">
              <a:rPr lang="fr-FR" sz="1200" smtClean="0">
                <a:latin typeface="Gill Sans" panose="020B0604020202020204"/>
              </a:rPr>
              <a:pPr algn="ctr"/>
              <a:t>32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829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57200" y="2792413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fr-FR" dirty="0" err="1" smtClean="0"/>
              <a:t>IiI</a:t>
            </a:r>
            <a:r>
              <a:rPr lang="fr-FR" dirty="0"/>
              <a:t>.    Gestion </a:t>
            </a:r>
            <a:r>
              <a:rPr lang="fr-FR" dirty="0" smtClean="0"/>
              <a:t>des réseaux sociaux</a:t>
            </a:r>
            <a:endParaRPr lang="fr-FR" dirty="0"/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587700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1DB8D1"/>
                </a:solidFill>
              </a:rPr>
              <a:t>Liens utiles</a:t>
            </a:r>
            <a:endParaRPr lang="fr-FR" sz="1400" dirty="0">
              <a:solidFill>
                <a:srgbClr val="1DB8D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00500" y="6286500"/>
            <a:ext cx="1270000" cy="279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algn="ctr"/>
            <a:fld id="{79719284-4F77-444E-91A8-51AFC0E69FB7}" type="slidenum">
              <a:rPr lang="fr-FR" sz="1200" smtClean="0">
                <a:latin typeface="Gill Sans" panose="020B0604020202020204"/>
              </a:rPr>
              <a:pPr algn="ctr"/>
              <a:t>33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 smtClean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25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LIENS UTILES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224" y="958850"/>
            <a:ext cx="8534400" cy="82073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Application pour sondage sur Facebook </a:t>
            </a:r>
            <a:r>
              <a:rPr lang="fr-FR" sz="2000" dirty="0">
                <a:solidFill>
                  <a:srgbClr val="17375E"/>
                </a:solidFill>
                <a:latin typeface="Gill Sans"/>
              </a:rPr>
              <a:t>: </a:t>
            </a:r>
            <a:r>
              <a:rPr lang="fr-FR" sz="2000" dirty="0" smtClean="0">
                <a:solidFill>
                  <a:srgbClr val="17375E"/>
                </a:solidFill>
                <a:latin typeface="Gill Sans"/>
                <a:hlinkClick r:id="rId2"/>
              </a:rPr>
              <a:t>http ://bit.ly/2jp9Euz</a:t>
            </a:r>
            <a:endParaRPr lang="fr-FR" sz="2000" dirty="0" smtClean="0">
              <a:solidFill>
                <a:srgbClr val="17375E"/>
              </a:solidFill>
              <a:latin typeface="Gill Sans"/>
            </a:endParaRPr>
          </a:p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 </a:t>
            </a:r>
            <a:endParaRPr lang="fr-FR" sz="2000" dirty="0">
              <a:solidFill>
                <a:srgbClr val="17375E"/>
              </a:solidFill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67" y="1735203"/>
            <a:ext cx="5968721" cy="43180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7C0E64C4-C61F-488B-9247-0348C48F6851}" type="slidenum">
              <a:rPr lang="fr-FR" sz="1200" smtClean="0">
                <a:latin typeface="Gill Sans" panose="020B0604020202020204"/>
              </a:rPr>
              <a:pPr algn="ctr"/>
              <a:t>34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961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LIENS UTILES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224" y="958850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Site pour les </a:t>
            </a:r>
            <a:r>
              <a:rPr lang="fr-FR" sz="2000" dirty="0">
                <a:solidFill>
                  <a:srgbClr val="17375E"/>
                </a:solidFill>
                <a:latin typeface="Gill Sans"/>
              </a:rPr>
              <a:t>ressources graphiques : </a:t>
            </a:r>
            <a:r>
              <a:rPr lang="fr-FR" sz="2000" dirty="0" smtClean="0">
                <a:solidFill>
                  <a:srgbClr val="17375E"/>
                </a:solidFill>
                <a:latin typeface="Gill Sans"/>
                <a:hlinkClick r:id="rId2"/>
              </a:rPr>
              <a:t>http ://</a:t>
            </a:r>
            <a:r>
              <a:rPr lang="fr-FR" sz="2000" dirty="0">
                <a:solidFill>
                  <a:srgbClr val="17375E"/>
                </a:solidFill>
                <a:latin typeface="Gill Sans"/>
                <a:hlinkClick r:id="rId2"/>
              </a:rPr>
              <a:t>www.freepik.com</a:t>
            </a:r>
            <a:r>
              <a:rPr lang="fr-FR" sz="2000" dirty="0" smtClean="0">
                <a:solidFill>
                  <a:srgbClr val="17375E"/>
                </a:solidFill>
                <a:latin typeface="Gill Sans"/>
                <a:hlinkClick r:id="rId2"/>
              </a:rPr>
              <a:t>/</a:t>
            </a: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683"/>
            <a:ext cx="9144000" cy="349337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D40E3398-BE30-4DB8-A6D0-C8ED9F7466C0}" type="slidenum">
              <a:rPr lang="fr-FR" sz="1200" smtClean="0">
                <a:latin typeface="Gill Sans" panose="020B0604020202020204"/>
              </a:rPr>
              <a:pPr algn="ctr"/>
              <a:t>35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915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LIENS UTILES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Banque d’image </a:t>
            </a:r>
            <a:r>
              <a:rPr lang="fr-FR" sz="2000" dirty="0">
                <a:solidFill>
                  <a:srgbClr val="17375E"/>
                </a:solidFill>
                <a:latin typeface="Gill Sans"/>
              </a:rPr>
              <a:t>du programme : </a:t>
            </a:r>
            <a:r>
              <a:rPr lang="fr-FR" sz="2000" dirty="0" smtClean="0">
                <a:solidFill>
                  <a:srgbClr val="17375E"/>
                </a:solidFill>
                <a:latin typeface="Gill Sans"/>
                <a:hlinkClick r:id="rId2"/>
              </a:rPr>
              <a:t>http ://file.careercenter.ma :8080/</a:t>
            </a:r>
            <a:r>
              <a:rPr lang="fr-FR" sz="2000" dirty="0" err="1" smtClean="0">
                <a:solidFill>
                  <a:srgbClr val="17375E"/>
                </a:solidFill>
                <a:latin typeface="Gill Sans"/>
                <a:hlinkClick r:id="rId2"/>
              </a:rPr>
              <a:t>share</a:t>
            </a:r>
            <a:r>
              <a:rPr lang="fr-FR" sz="2000" dirty="0" smtClean="0">
                <a:solidFill>
                  <a:srgbClr val="17375E"/>
                </a:solidFill>
                <a:latin typeface="Gill Sans"/>
                <a:hlinkClick r:id="rId2"/>
              </a:rPr>
              <a:t>/page/site/banque-</a:t>
            </a:r>
            <a:r>
              <a:rPr lang="fr-FR" sz="2000" dirty="0" err="1" smtClean="0">
                <a:solidFill>
                  <a:srgbClr val="17375E"/>
                </a:solidFill>
                <a:latin typeface="Gill Sans"/>
                <a:hlinkClick r:id="rId2"/>
              </a:rPr>
              <a:t>dimage</a:t>
            </a:r>
            <a:r>
              <a:rPr lang="fr-FR" sz="2000" dirty="0" smtClean="0">
                <a:solidFill>
                  <a:srgbClr val="17375E"/>
                </a:solidFill>
                <a:latin typeface="Gill Sans"/>
                <a:hlinkClick r:id="rId2"/>
              </a:rPr>
              <a:t>/</a:t>
            </a:r>
            <a:r>
              <a:rPr lang="fr-FR" sz="2000" dirty="0" err="1" smtClean="0">
                <a:solidFill>
                  <a:srgbClr val="17375E"/>
                </a:solidFill>
                <a:latin typeface="Gill Sans"/>
                <a:hlinkClick r:id="rId2"/>
              </a:rPr>
              <a:t>documentlibrary</a:t>
            </a:r>
            <a:endParaRPr lang="fr-FR" sz="2000" dirty="0">
              <a:solidFill>
                <a:srgbClr val="17375E"/>
              </a:solidFill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0682"/>
            <a:ext cx="9144000" cy="32147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7161729D-9964-4889-A0DD-FF9E2B141B98}" type="slidenum">
              <a:rPr lang="fr-FR" sz="1200" smtClean="0">
                <a:latin typeface="Gill Sans" panose="020B0604020202020204"/>
              </a:rPr>
              <a:pPr algn="ctr"/>
              <a:t>36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691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LIENS UTILES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224" y="958850"/>
            <a:ext cx="8534400" cy="25648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Plateforme pour la réduction des liens : </a:t>
            </a:r>
            <a:r>
              <a:rPr lang="fr-FR" sz="2000" dirty="0" smtClean="0">
                <a:solidFill>
                  <a:srgbClr val="17375E"/>
                </a:solidFill>
                <a:latin typeface="Gill Sans"/>
                <a:hlinkClick r:id="rId2"/>
              </a:rPr>
              <a:t>https ://www.bitly.com/</a:t>
            </a: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3" y="1696174"/>
            <a:ext cx="8199455" cy="43041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66982" y="2199054"/>
            <a:ext cx="2675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Calibri" panose="020F0502020204030204" pitchFamily="34" charset="0"/>
              </a:rPr>
              <a:t>contact@careercenter.ma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Mot de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passe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: test123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B5624EE5-EC18-4749-8B39-157C9FCD86B5}" type="slidenum">
              <a:rPr lang="fr-FR" sz="1200" smtClean="0">
                <a:latin typeface="Gill Sans" panose="020B0604020202020204"/>
              </a:rPr>
              <a:pPr algn="ctr"/>
              <a:t>37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0249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 smtClean="0">
                <a:solidFill>
                  <a:srgbClr val="C2113A"/>
                </a:solidFill>
              </a:rPr>
              <a:t>LIENS UTILES </a:t>
            </a:r>
            <a:endParaRPr lang="fr-FR" sz="1800" b="1" dirty="0">
              <a:solidFill>
                <a:srgbClr val="C2113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Site </a:t>
            </a:r>
            <a:r>
              <a:rPr lang="fr-FR" sz="2000" dirty="0">
                <a:solidFill>
                  <a:srgbClr val="17375E"/>
                </a:solidFill>
                <a:latin typeface="Gill Sans"/>
              </a:rPr>
              <a:t>pour mesurer </a:t>
            </a: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et </a:t>
            </a:r>
            <a:r>
              <a:rPr lang="fr-FR" sz="2000" dirty="0">
                <a:solidFill>
                  <a:srgbClr val="17375E"/>
                </a:solidFill>
                <a:latin typeface="Gill Sans"/>
              </a:rPr>
              <a:t>analyser </a:t>
            </a: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nos </a:t>
            </a:r>
            <a:r>
              <a:rPr lang="fr-FR" sz="2000" dirty="0">
                <a:solidFill>
                  <a:srgbClr val="17375E"/>
                </a:solidFill>
                <a:latin typeface="Gill Sans"/>
              </a:rPr>
              <a:t>Pages Facebook </a:t>
            </a:r>
            <a:r>
              <a:rPr lang="fr-FR" sz="2000" dirty="0" smtClean="0">
                <a:solidFill>
                  <a:srgbClr val="17375E"/>
                </a:solidFill>
                <a:latin typeface="Gill Sans"/>
              </a:rPr>
              <a:t>: </a:t>
            </a:r>
            <a:r>
              <a:rPr lang="fr-FR" sz="2000" dirty="0" smtClean="0">
                <a:solidFill>
                  <a:srgbClr val="17375E"/>
                </a:solidFill>
                <a:latin typeface="Gill Sans"/>
                <a:hlinkClick r:id="rId2"/>
              </a:rPr>
              <a:t>http ://www.likealyzer.com/</a:t>
            </a:r>
            <a:endParaRPr lang="fr-FR" sz="2000" dirty="0">
              <a:solidFill>
                <a:srgbClr val="17375E"/>
              </a:solidFill>
              <a:latin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" y="1696174"/>
            <a:ext cx="8793480" cy="41605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C330B77C-F338-4C82-AFB9-0ABF78E957EB}" type="slidenum">
              <a:rPr lang="fr-FR" sz="1200" smtClean="0">
                <a:latin typeface="Gill Sans" panose="020B0604020202020204"/>
              </a:rPr>
              <a:pPr algn="ctr"/>
              <a:t>38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303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901700" y="2119170"/>
            <a:ext cx="7340600" cy="149823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+mn-lt"/>
              </a:rPr>
              <a:t>En cas de besoin :</a:t>
            </a:r>
          </a:p>
          <a:p>
            <a:pPr algn="ctr" fontAlgn="auto">
              <a:spcAft>
                <a:spcPts val="0"/>
              </a:spcAft>
              <a:defRPr/>
            </a:pPr>
            <a:endParaRPr lang="fr-FR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+mn-lt"/>
                <a:hlinkClick r:id="rId2"/>
              </a:rPr>
              <a:t>mbencheqroun@careercenter.ma</a:t>
            </a:r>
            <a:endParaRPr lang="fr-FR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+mn-lt"/>
              </a:rPr>
              <a:t>CC: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latin typeface="+mn-lt"/>
                <a:hlinkClick r:id="rId3"/>
              </a:rPr>
              <a:t>lbouamar@careercenter.ma</a:t>
            </a:r>
            <a:r>
              <a:rPr lang="fr-FR" dirty="0" smtClean="0">
                <a:latin typeface="+mn-lt"/>
              </a:rPr>
              <a:t>  </a:t>
            </a:r>
            <a:endParaRPr lang="fr-FR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fld id="{D5286248-49A6-43FC-BD8B-4D96A324BB16}" type="slidenum">
              <a:rPr lang="fr-FR" sz="1200" smtClean="0">
                <a:latin typeface="Gill Sans" panose="020B0604020202020204"/>
              </a:rPr>
              <a:pPr algn="ctr"/>
              <a:t>39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>
              <a:latin typeface="Gill Sans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ETAPES POUR POSTER DIFFÉRENTS CONTENUS : FACEBOOK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4225" y="958849"/>
            <a:ext cx="8534400" cy="1333698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dirty="0" smtClean="0">
                <a:solidFill>
                  <a:srgbClr val="17375E"/>
                </a:solidFill>
                <a:latin typeface="Gill Sans" panose="020B0604020202020204"/>
              </a:rPr>
              <a:t>1</a:t>
            </a:r>
            <a:r>
              <a:rPr lang="fr-FR" baseline="30000" dirty="0" smtClean="0">
                <a:solidFill>
                  <a:srgbClr val="17375E"/>
                </a:solidFill>
                <a:latin typeface="Gill Sans" panose="020B0604020202020204"/>
              </a:rPr>
              <a:t>ère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/>
              </a:rPr>
              <a:t> étape : se connecter via l’identifiant et le mot de passe. Une fois sur la </a:t>
            </a:r>
            <a:r>
              <a:rPr lang="fr-FR" dirty="0">
                <a:solidFill>
                  <a:srgbClr val="17375E"/>
                </a:solidFill>
                <a:latin typeface="Gill Sans" panose="020B0604020202020204"/>
              </a:rPr>
              <a:t>page d’accueil, se diriger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/>
              </a:rPr>
              <a:t>automatiquement vers la page du Career Center </a:t>
            </a:r>
            <a:r>
              <a:rPr lang="fr-FR" dirty="0">
                <a:solidFill>
                  <a:srgbClr val="17375E"/>
                </a:solidFill>
                <a:latin typeface="Gill Sans" panose="020B0604020202020204"/>
              </a:rPr>
              <a:t>« </a:t>
            </a:r>
            <a:r>
              <a:rPr lang="fr-FR" dirty="0" smtClean="0">
                <a:solidFill>
                  <a:srgbClr val="17375E"/>
                </a:solidFill>
                <a:latin typeface="Gill Sans" panose="020B0604020202020204"/>
              </a:rPr>
              <a:t>ci-dessous en vert »</a:t>
            </a:r>
          </a:p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endParaRPr lang="fr-FR" dirty="0">
              <a:solidFill>
                <a:srgbClr val="17375E"/>
              </a:solidFill>
              <a:latin typeface="Gill Sans" panose="020B060402020202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6461" y="3422918"/>
            <a:ext cx="2682739" cy="102592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C2113A"/>
                </a:solidFill>
                <a:latin typeface="Gill Sans" panose="020B0604020202020204"/>
              </a:rPr>
              <a:t>Ne jamais partager du contenu en utilisant la barre de publication de la page en rouge ! </a:t>
            </a:r>
            <a:endParaRPr lang="fr-FR" sz="2000" dirty="0">
              <a:solidFill>
                <a:srgbClr val="C2113A"/>
              </a:solidFill>
              <a:latin typeface="Gill Sans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5" y="1763486"/>
            <a:ext cx="5737078" cy="434478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6E940361-BAE2-492B-A3B4-979A4F5D9D3F}" type="slidenum">
              <a:rPr lang="fr-FR" sz="1200" smtClean="0">
                <a:latin typeface="Gill Sans" panose="020B0604020202020204"/>
              </a:rPr>
              <a:pPr algn="ctr"/>
              <a:t>4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82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ETAPES POUR POSTER DIFFÉRENTS CONTENUS : FACEBOOK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Puis, l’espace dédié à votre page Career Center s’ouvre afin de partager tout type de contenu via « la barre de publication »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53" y="1511761"/>
            <a:ext cx="6142294" cy="447154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11A09F84-C4CA-409F-99D9-7BF37D03AC36}" type="slidenum">
              <a:rPr lang="fr-FR" sz="1200" smtClean="0">
                <a:latin typeface="Gill Sans" panose="020B0604020202020204"/>
              </a:rPr>
              <a:pPr algn="ctr"/>
              <a:t>5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4671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PARTAGER UNE PHOTO OU UNE VIDEO : FACEBOOK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Puis, l’espace dédié à votre page Career Center s’ouvre afin de partager tout type de contenu via « la barre de publication »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11" y="1530071"/>
            <a:ext cx="6130416" cy="41996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2A0A5141-BAC9-434D-91A7-23ACC5ECAE4C}" type="slidenum">
              <a:rPr lang="fr-FR" sz="1200" smtClean="0">
                <a:latin typeface="Gill Sans" panose="020B0604020202020204"/>
              </a:rPr>
              <a:pPr algn="ctr"/>
              <a:t>6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516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PARTAGER UNE PHOTO OU UNE VIDEO : FACEBOOK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4224" y="958849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L’outil « partage une photo ou une vidéo » donne l’option de partage sous différents formats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81" y="1515354"/>
            <a:ext cx="4668038" cy="443792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E8C7D497-A40E-4667-8AD4-B7EE24ABD5BD}" type="slidenum">
              <a:rPr lang="fr-FR" sz="1200" smtClean="0">
                <a:latin typeface="Gill Sans" panose="020B0604020202020204"/>
              </a:rPr>
              <a:pPr algn="ctr"/>
              <a:t>7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06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PARTAGER UNE PHOTO OU UNE VIDEO : FACEBOOK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4224" y="958850"/>
            <a:ext cx="8534400" cy="512961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Puis, l’espace dédié à votre page Career Center s’ouvre afin de partager tout type de contenu via « la barre de publication »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54" y="1672683"/>
            <a:ext cx="5780931" cy="396670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6926204" y="3004377"/>
            <a:ext cx="560781" cy="19091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86985" y="2542139"/>
            <a:ext cx="1575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Inviter les jeunes à envoyer leurs questions / demandes par messages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425663" y="4347506"/>
            <a:ext cx="560781" cy="19091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9" y="3846576"/>
            <a:ext cx="162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2A6C"/>
                </a:solidFill>
                <a:latin typeface="+mn-lt"/>
              </a:rPr>
              <a:t>Aider les gens à retrouver le lieu du Career Center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BB4CB945-3E61-434B-B8B9-4FCB43EABCCE}" type="slidenum">
              <a:rPr lang="fr-FR" sz="1200" smtClean="0">
                <a:latin typeface="Gill Sans" panose="020B0604020202020204"/>
              </a:rPr>
              <a:pPr algn="ctr"/>
              <a:t>8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145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5"/>
          <p:cNvSpPr txBox="1">
            <a:spLocks/>
          </p:cNvSpPr>
          <p:nvPr/>
        </p:nvSpPr>
        <p:spPr>
          <a:xfrm>
            <a:off x="304800" y="266513"/>
            <a:ext cx="8534400" cy="692337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eaLnBrk="1" fontAlgn="auto" latinLnBrk="0" hangingPunct="1">
              <a:spcAft>
                <a:spcPts val="0"/>
              </a:spcAft>
              <a:buNone/>
              <a:defRPr sz="1800" b="1" cap="all">
                <a:solidFill>
                  <a:srgbClr val="C211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CRÉATION D’ÉVÉNEMENTS SUR FACEBOOK : ETAPE 1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04224" y="958849"/>
            <a:ext cx="8534400" cy="46736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>
            <a:spAutoFit/>
          </a:bodyPr>
          <a:lstStyle/>
          <a:p>
            <a:pPr lvl="0" algn="just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 smtClean="0">
                <a:solidFill>
                  <a:srgbClr val="17375E"/>
                </a:solidFill>
                <a:latin typeface="Gill Sans" panose="020B0604020202020204"/>
              </a:rPr>
              <a:t>Une fois sur l’espace dédié à la gestion de votre page Career Center, sur la barre de publication choisir l’option « créer un événement »</a:t>
            </a:r>
            <a:endParaRPr lang="fr-FR" sz="2000" dirty="0">
              <a:solidFill>
                <a:srgbClr val="17375E"/>
              </a:solidFill>
              <a:latin typeface="Gill Sans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88" y="1599156"/>
            <a:ext cx="6186824" cy="43144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0" y="6286499"/>
            <a:ext cx="1270000" cy="279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fld id="{7C6B040F-8773-46EA-89A0-34A67A235722}" type="slidenum">
              <a:rPr lang="fr-FR" sz="1200" smtClean="0">
                <a:latin typeface="Gill Sans" panose="020B0604020202020204"/>
              </a:rPr>
              <a:pPr algn="ctr"/>
              <a:t>9</a:t>
            </a:fld>
            <a:r>
              <a:rPr lang="fr-FR" sz="1200" smtClean="0">
                <a:latin typeface="Gill Sans" panose="020B0604020202020204"/>
              </a:rPr>
              <a:t> / 39</a:t>
            </a:r>
            <a:endParaRPr lang="fr-FR" sz="1200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89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4BF8647-B3AC-4CE3-84D1-5EEF396173CB}"/>
    </a:ext>
  </a:extLst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E77EAAE-6930-481F-AA5D-D171675B2CA4}"/>
    </a:ext>
  </a:extLst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B5E89FB3-05B5-4DBB-A51F-90584442F94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USAID_CC_Template-2016 01-VAL</Template>
  <TotalTime>21863</TotalTime>
  <Words>1322</Words>
  <Application>Microsoft Office PowerPoint</Application>
  <PresentationFormat>Affichage à l'écran (4:3)</PresentationFormat>
  <Paragraphs>198</Paragraphs>
  <Slides>39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39</vt:i4>
      </vt:variant>
    </vt:vector>
  </HeadingPairs>
  <TitlesOfParts>
    <vt:vector size="49" baseType="lpstr">
      <vt:lpstr>MS PGothic</vt:lpstr>
      <vt:lpstr>MS PGothic</vt:lpstr>
      <vt:lpstr>Arial</vt:lpstr>
      <vt:lpstr>Calibri</vt:lpstr>
      <vt:lpstr>Gill Sans</vt:lpstr>
      <vt:lpstr>Gill Sans MT</vt:lpstr>
      <vt:lpstr>Symbol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Mourad Bencheqroun</dc:creator>
  <cp:lastModifiedBy>SD</cp:lastModifiedBy>
  <cp:revision>595</cp:revision>
  <cp:lastPrinted>2017-01-23T17:13:36Z</cp:lastPrinted>
  <dcterms:created xsi:type="dcterms:W3CDTF">2016-02-12T16:57:42Z</dcterms:created>
  <dcterms:modified xsi:type="dcterms:W3CDTF">2019-06-22T09:35:21Z</dcterms:modified>
</cp:coreProperties>
</file>